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0"/>
  </p:notesMasterIdLst>
  <p:sldIdLst>
    <p:sldId id="256" r:id="rId2"/>
    <p:sldId id="2076" r:id="rId3"/>
    <p:sldId id="2077" r:id="rId4"/>
    <p:sldId id="2084" r:id="rId5"/>
    <p:sldId id="2085" r:id="rId6"/>
    <p:sldId id="2078" r:id="rId7"/>
    <p:sldId id="2079" r:id="rId8"/>
    <p:sldId id="2080" r:id="rId9"/>
    <p:sldId id="2083" r:id="rId10"/>
    <p:sldId id="299" r:id="rId11"/>
    <p:sldId id="386" r:id="rId12"/>
    <p:sldId id="390" r:id="rId13"/>
    <p:sldId id="359" r:id="rId14"/>
    <p:sldId id="361" r:id="rId15"/>
    <p:sldId id="363" r:id="rId16"/>
    <p:sldId id="305" r:id="rId17"/>
    <p:sldId id="306" r:id="rId18"/>
    <p:sldId id="362" r:id="rId19"/>
    <p:sldId id="2073" r:id="rId20"/>
    <p:sldId id="369" r:id="rId21"/>
    <p:sldId id="355" r:id="rId22"/>
    <p:sldId id="309" r:id="rId23"/>
    <p:sldId id="370" r:id="rId24"/>
    <p:sldId id="312" r:id="rId25"/>
    <p:sldId id="2075" r:id="rId26"/>
    <p:sldId id="322" r:id="rId27"/>
    <p:sldId id="321" r:id="rId28"/>
    <p:sldId id="310" r:id="rId29"/>
    <p:sldId id="315" r:id="rId30"/>
    <p:sldId id="327" r:id="rId31"/>
    <p:sldId id="316" r:id="rId32"/>
    <p:sldId id="329" r:id="rId33"/>
    <p:sldId id="374" r:id="rId34"/>
    <p:sldId id="330" r:id="rId35"/>
    <p:sldId id="352" r:id="rId36"/>
    <p:sldId id="353" r:id="rId37"/>
    <p:sldId id="351" r:id="rId38"/>
    <p:sldId id="340" r:id="rId39"/>
    <p:sldId id="341" r:id="rId40"/>
    <p:sldId id="342" r:id="rId41"/>
    <p:sldId id="343" r:id="rId42"/>
    <p:sldId id="275" r:id="rId43"/>
    <p:sldId id="276" r:id="rId44"/>
    <p:sldId id="347" r:id="rId45"/>
    <p:sldId id="348" r:id="rId46"/>
    <p:sldId id="349" r:id="rId47"/>
    <p:sldId id="350" r:id="rId48"/>
    <p:sldId id="360" r:id="rId49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2"/>
    <p:restoredTop sz="84823"/>
  </p:normalViewPr>
  <p:slideViewPr>
    <p:cSldViewPr>
      <p:cViewPr varScale="1">
        <p:scale>
          <a:sx n="93" d="100"/>
          <a:sy n="93" d="100"/>
        </p:scale>
        <p:origin x="440" y="20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/>
              <a:t>NB read see McCallum et al for review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29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arthdata.nasa.gov/data/projects/ged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jove.com/v/4179/measurement-leaf-hydraulic-conductance-stomatal-conductance-the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PEMs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65466" y="2109810"/>
            <a:ext cx="10734370" cy="34840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80A09-F077-D5F9-B81E-A316BDD66BB5}"/>
              </a:ext>
            </a:extLst>
          </p:cNvPr>
          <p:cNvSpPr/>
          <p:nvPr/>
        </p:nvSpPr>
        <p:spPr bwMode="auto">
          <a:xfrm>
            <a:off x="1367904" y="4787949"/>
            <a:ext cx="3096344" cy="3600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Going back to Lecture 003</a:t>
            </a:r>
            <a:br>
              <a:rPr lang="en-US" sz="3200" dirty="0"/>
            </a:br>
            <a:r>
              <a:rPr lang="en-US" sz="3200" dirty="0"/>
              <a:t>NPP: July 2006 (MOD17 PEM)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5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Precip</a:t>
            </a:r>
            <a:r>
              <a:rPr lang="en-US" sz="3200" dirty="0"/>
              <a:t>.: July 2006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757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DA do? 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it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Quaife</a:t>
            </a:r>
            <a:r>
              <a:rPr lang="en-US" sz="240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MacBean</a:t>
            </a:r>
            <a:r>
              <a:rPr lang="en-US" sz="2400" dirty="0"/>
              <a:t> et al. 2018 (</a:t>
            </a:r>
            <a:r>
              <a:rPr lang="en-US" sz="2400" dirty="0" err="1"/>
              <a:t>Orchidee</a:t>
            </a:r>
            <a:r>
              <a:rPr lang="en-US" sz="240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5120-1FC0-9CCE-61F6-519D0F84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D41E-5DB9-45DB-B2B8-60FF59C1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E58D-2862-2CC6-2E21-6BBDB1ECE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3613"/>
            <a:ext cx="9067800" cy="46756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 far we have covered aspects of Terrestrial Carbon separately: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Plant traits and phenology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Modelling photosynthesis and DGVMs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Actual 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The PEM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how are these types of knowledge brought together?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do they represent key aspects of Terrestrial Carbon?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Case studies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303675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9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65" y="4112541"/>
            <a:ext cx="4964360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regular satellite surface reflectance data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can map surface reflectance to LAI (observation operator)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4316-BD4F-57CA-8FEC-9A78CFC4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0594-0EDB-509A-3BF1-EEC600DF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5903639" cy="4987925"/>
          </a:xfrm>
        </p:spPr>
        <p:txBody>
          <a:bodyPr/>
          <a:lstStyle/>
          <a:p>
            <a:r>
              <a:rPr lang="en-US" dirty="0"/>
              <a:t>How to measure forest Biomass</a:t>
            </a:r>
          </a:p>
          <a:p>
            <a:r>
              <a:rPr lang="en-US" dirty="0"/>
              <a:t>	- DBH (Diameter at Breast Height)</a:t>
            </a:r>
          </a:p>
          <a:p>
            <a:r>
              <a:rPr lang="en-US" dirty="0"/>
              <a:t>	- TLS (Terrestrial Laser Scanning)</a:t>
            </a:r>
          </a:p>
        </p:txBody>
      </p:sp>
      <p:pic>
        <p:nvPicPr>
          <p:cNvPr id="2052" name="Picture 4" descr="Tree Regulations | Let's Connect Redmond">
            <a:extLst>
              <a:ext uri="{FF2B5EF4-FFF2-40B4-BE49-F238E27FC236}">
                <a16:creationId xmlns:a16="http://schemas.microsoft.com/office/drawing/2014/main" id="{B7583634-6AEA-C599-16BC-EEBD930F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36" y="1779876"/>
            <a:ext cx="2576025" cy="25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trees with different colors&#10;&#10;AI-generated content may be incorrect.">
            <a:extLst>
              <a:ext uri="{FF2B5EF4-FFF2-40B4-BE49-F238E27FC236}">
                <a16:creationId xmlns:a16="http://schemas.microsoft.com/office/drawing/2014/main" id="{F3EE2DB8-265F-3E0F-E6C7-1080163C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80" y="4048124"/>
            <a:ext cx="2194637" cy="2691789"/>
          </a:xfrm>
          <a:prstGeom prst="rect">
            <a:avLst/>
          </a:prstGeom>
        </p:spPr>
      </p:pic>
      <p:pic>
        <p:nvPicPr>
          <p:cNvPr id="7" name="Picture 6" descr="A graph of different types of numbers&#10;&#10;AI-generated content may be incorrect.">
            <a:extLst>
              <a:ext uri="{FF2B5EF4-FFF2-40B4-BE49-F238E27FC236}">
                <a16:creationId xmlns:a16="http://schemas.microsoft.com/office/drawing/2014/main" id="{49AE3C25-E8FA-4827-72CE-B6F6BE22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43" y="4541857"/>
            <a:ext cx="4516143" cy="21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D601-01C9-D782-BF49-5AFC0BCD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C0A1-D7B7-68F9-F735-9C3E20C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5965-96A0-EA7E-09F4-A2EFBFAC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19663" cy="4987925"/>
          </a:xfrm>
        </p:spPr>
        <p:txBody>
          <a:bodyPr/>
          <a:lstStyle/>
          <a:p>
            <a:r>
              <a:rPr lang="en-US" sz="2200" dirty="0"/>
              <a:t>How to measure forest Biomass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Global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Utilising</a:t>
            </a:r>
            <a:r>
              <a:rPr lang="en-US" sz="2200" dirty="0"/>
              <a:t> satellite altimetry – the GEDI instrument upon the ISS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While GEDI is shown to have good accuracy to ground truthing, it has now been used to train many AI models which have variable accuracy (but global coverage!)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hlinkClick r:id="rId2"/>
              </a:rPr>
              <a:t>https://www.earthdata.nasa.gov/data/projects/gedi</a:t>
            </a: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F3B67-3F7A-E968-8B7C-A0EAF971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62" y="1735755"/>
            <a:ext cx="4165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AE1D8-C364-5BB9-DD0D-BBD80907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6FC5-0693-3327-5EBE-786963A9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062B-4020-7EB3-7D22-CD8A46A6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768475"/>
            <a:ext cx="3937000" cy="4987925"/>
          </a:xfrm>
        </p:spPr>
        <p:txBody>
          <a:bodyPr/>
          <a:lstStyle/>
          <a:p>
            <a:r>
              <a:rPr lang="en-US" sz="2600" dirty="0"/>
              <a:t>Lager trees are typically older, and have higher and more dense canopies with more photosynthetic potential</a:t>
            </a:r>
          </a:p>
          <a:p>
            <a:r>
              <a:rPr lang="en-US" sz="2600" dirty="0"/>
              <a:t>Complications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Biome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Stand age</a:t>
            </a:r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C981F-D69B-3CB5-D2AD-9C0688C4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5" y="1768475"/>
            <a:ext cx="5638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C855-ED5C-2FB9-35D7-2DB45F5A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pic>
        <p:nvPicPr>
          <p:cNvPr id="4" name="Shape 600">
            <a:extLst>
              <a:ext uri="{FF2B5EF4-FFF2-40B4-BE49-F238E27FC236}">
                <a16:creationId xmlns:a16="http://schemas.microsoft.com/office/drawing/2014/main" id="{940E13B2-00DE-B541-D41E-5358CF02762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92832" y="1768475"/>
            <a:ext cx="4527753" cy="2515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2820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42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3200">
                    <a:solidFill>
                      <a:srgbClr val="000000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13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8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2pPr>
                <a:lvl3pPr marL="1143000" indent="-230188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85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4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57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Recap: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Non water stressed: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,0=</m:t>
                          </m:r>
                          <m:f>
                            <m:fPr>
                              <m:ctrlP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425"/>
                  </a:spcBef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Often strong relationship between G</a:t>
                </a:r>
                <a:r>
                  <a:rPr lang="en-US" sz="2000" kern="0" dirty="0">
                    <a:latin typeface="Arial"/>
                    <a:ea typeface="Arial"/>
                    <a:cs typeface="Arial"/>
                    <a:sym typeface="Arial"/>
                  </a:rPr>
                  <a:t>c,0</a:t>
                </a: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 and assimilation:</a:t>
                </a:r>
              </a:p>
            </p:txBody>
          </p:sp>
        </mc:Choice>
        <mc:Fallback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blipFill>
                <a:blip r:embed="rId3"/>
                <a:stretch>
                  <a:fillRect l="-2657" t="-2625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7BF6519-043E-B30D-CBD7-B1EBAB9F446E}"/>
              </a:ext>
            </a:extLst>
          </p:cNvPr>
          <p:cNvSpPr txBox="1"/>
          <p:nvPr/>
        </p:nvSpPr>
        <p:spPr>
          <a:xfrm>
            <a:off x="3744168" y="6156101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baseline="-25000" dirty="0"/>
              <a:t>c,0</a:t>
            </a:r>
            <a:r>
              <a:rPr lang="en-US" sz="3200" dirty="0"/>
              <a:t> = 0.883 A</a:t>
            </a:r>
            <a:r>
              <a:rPr lang="en-US" sz="3200" baseline="-25000" dirty="0"/>
              <a:t>c,0</a:t>
            </a:r>
          </a:p>
        </p:txBody>
      </p:sp>
    </p:spTree>
    <p:extLst>
      <p:ext uri="{BB962C8B-B14F-4D97-AF65-F5344CB8AC3E}">
        <p14:creationId xmlns:p14="http://schemas.microsoft.com/office/powerpoint/2010/main" val="149755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9B81-91D9-E0FB-44F2-8D93EF43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9EF9-6588-DBAB-EECC-BF72979F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933B-42FB-D699-88CB-B8DD80B6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91671" cy="4987925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https://www.jove.com/v/4179/measurement-leaf-hydraulic-conductance-stomatal-conductance-their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water content and flow rate can be measured in lab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can be controlled for photosynthesis rates and leaf hydration to simulate water stress.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CBACE-FE45-693C-C452-D305693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96" y="2339677"/>
            <a:ext cx="3255516" cy="423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937A7-410E-8755-8949-48DFCD65F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76" y="5550038"/>
            <a:ext cx="2219824" cy="16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15786-3E3B-4267-F19D-E526497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3FA4-A2E1-8362-F42A-CC12D345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F15D4-7060-B6A4-09C7-496CFDA4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3654619" cy="4987925"/>
          </a:xfrm>
        </p:spPr>
        <p:txBody>
          <a:bodyPr/>
          <a:lstStyle/>
          <a:p>
            <a:r>
              <a:rPr lang="en-US" sz="2200" dirty="0"/>
              <a:t>Scaling up from the lab to a single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Similarly to the lab setting we can estimate moisture in (from soil)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This can be related to flux tower measurements of Photosynthesis and humidity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relationship between stomatal conductance, water stress and photosynthesis can then be constrained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BCD9B-EF3A-F2D9-E4EA-27B9B21D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92" y="1743961"/>
            <a:ext cx="5778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3AA88-5070-ACBD-91E9-20B2AB9F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75" y="2798061"/>
            <a:ext cx="2494517" cy="3812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C82E1-02C5-3D33-14A1-E57B574A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044" y="3014768"/>
            <a:ext cx="29337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2941-AE9C-14BC-8CCC-A8D5D107A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844" y="5041900"/>
            <a:ext cx="2882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1178-7558-65F2-CB95-CEB6D47C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00E-E944-D1FB-7922-4F89EDCF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A5B8C-E986-A97B-7EB9-B3F18770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067800" cy="4987925"/>
          </a:xfrm>
        </p:spPr>
        <p:txBody>
          <a:bodyPr/>
          <a:lstStyle/>
          <a:p>
            <a:r>
              <a:rPr lang="en-US" dirty="0"/>
              <a:t>Global “data”</a:t>
            </a:r>
          </a:p>
          <a:p>
            <a:r>
              <a:rPr lang="en-US" dirty="0"/>
              <a:t>PEM models often get described as data, why?</a:t>
            </a:r>
          </a:p>
          <a:p>
            <a:r>
              <a:rPr lang="en-US" dirty="0"/>
              <a:t>For large model intercomparison projects they are the data baseline, but still a model</a:t>
            </a:r>
          </a:p>
          <a:p>
            <a:r>
              <a:rPr lang="en-US" dirty="0"/>
              <a:t>They are more based on observed quantities than the free running DGVMs</a:t>
            </a:r>
          </a:p>
          <a:p>
            <a:r>
              <a:rPr lang="en-US" dirty="0"/>
              <a:t>The “observed” quantities will capture spatial and temporal variations, even if precise locational accuracy is limited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380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24423</TotalTime>
  <Words>1714</Words>
  <Application>Microsoft Macintosh PowerPoint</Application>
  <PresentationFormat>Custom</PresentationFormat>
  <Paragraphs>274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Cambria Math</vt:lpstr>
      <vt:lpstr>Times New Roman</vt:lpstr>
      <vt:lpstr>Wingdings</vt:lpstr>
      <vt:lpstr>Default Design</vt:lpstr>
      <vt:lpstr>Data assimilation</vt:lpstr>
      <vt:lpstr>Bringing it all together</vt:lpstr>
      <vt:lpstr>Case Study 1 – Forest Biomass </vt:lpstr>
      <vt:lpstr>Case Study 1 – Forest Biomass </vt:lpstr>
      <vt:lpstr>Case Study 1 – Forest Biomass </vt:lpstr>
      <vt:lpstr>Case Study 2 – Stomatal Conductance</vt:lpstr>
      <vt:lpstr>Case Study 2 – Stomatal Conductance</vt:lpstr>
      <vt:lpstr>Case Study 2 – Stomatal Conductance</vt:lpstr>
      <vt:lpstr>Case Study 2 – Stomatal Conductance</vt:lpstr>
      <vt:lpstr>Some PEMs</vt:lpstr>
      <vt:lpstr>Going back to Lecture 003 NPP: July 2006 (MOD17 PEM)</vt:lpstr>
      <vt:lpstr>Precip.: July 2006</vt:lpstr>
      <vt:lpstr>Data assimilation</vt:lpstr>
      <vt:lpstr>Models and measurement</vt:lpstr>
      <vt:lpstr>Toy model: ‘model inversion’ view</vt:lpstr>
      <vt:lpstr>What is Data Assimilation?</vt:lpstr>
      <vt:lpstr>What is Data Assimilation?</vt:lpstr>
      <vt:lpstr>Toy model: Uncertainty</vt:lpstr>
      <vt:lpstr>Data Assimilation is Bayesian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155</cp:revision>
  <cp:lastPrinted>1601-01-01T00:00:00Z</cp:lastPrinted>
  <dcterms:created xsi:type="dcterms:W3CDTF">2010-11-25T08:35:40Z</dcterms:created>
  <dcterms:modified xsi:type="dcterms:W3CDTF">2025-03-11T14:52:20Z</dcterms:modified>
</cp:coreProperties>
</file>